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37"/>
  </p:notesMasterIdLst>
  <p:sldIdLst>
    <p:sldId id="258" r:id="rId2"/>
    <p:sldId id="259" r:id="rId3"/>
    <p:sldId id="265" r:id="rId4"/>
    <p:sldId id="266" r:id="rId5"/>
    <p:sldId id="260" r:id="rId6"/>
    <p:sldId id="267" r:id="rId7"/>
    <p:sldId id="262" r:id="rId8"/>
    <p:sldId id="263" r:id="rId9"/>
    <p:sldId id="264" r:id="rId10"/>
    <p:sldId id="274" r:id="rId11"/>
    <p:sldId id="275" r:id="rId12"/>
    <p:sldId id="276" r:id="rId13"/>
    <p:sldId id="278" r:id="rId14"/>
    <p:sldId id="279" r:id="rId15"/>
    <p:sldId id="280" r:id="rId16"/>
    <p:sldId id="273" r:id="rId17"/>
    <p:sldId id="283" r:id="rId18"/>
    <p:sldId id="290" r:id="rId19"/>
    <p:sldId id="288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301" r:id="rId29"/>
    <p:sldId id="305" r:id="rId30"/>
    <p:sldId id="302" r:id="rId31"/>
    <p:sldId id="304" r:id="rId32"/>
    <p:sldId id="268" r:id="rId33"/>
    <p:sldId id="300" r:id="rId34"/>
    <p:sldId id="285" r:id="rId35"/>
    <p:sldId id="2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4" autoAdjust="0"/>
    <p:restoredTop sz="94660"/>
  </p:normalViewPr>
  <p:slideViewPr>
    <p:cSldViewPr snapToGrid="0">
      <p:cViewPr varScale="1">
        <p:scale>
          <a:sx n="63" d="100"/>
          <a:sy n="63" d="100"/>
        </p:scale>
        <p:origin x="97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D9212-7251-4442-A589-A5F73E022C3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86574-177A-4FD3-82B5-3B15E07C6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6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2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49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28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4012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7880350" y="508000"/>
            <a:ext cx="3719550" cy="29748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ummus "/>
          <p:cNvSpPr>
            <a:spLocks noGrp="1"/>
          </p:cNvSpPr>
          <p:nvPr>
            <p:ph type="pic" sz="half" idx="22"/>
          </p:nvPr>
        </p:nvSpPr>
        <p:spPr>
          <a:xfrm>
            <a:off x="6750050" y="1989138"/>
            <a:ext cx="5219700" cy="60750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69850" y="247650"/>
            <a:ext cx="8305800" cy="6229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618845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577850" y="-647700"/>
            <a:ext cx="13373100" cy="8009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3562350"/>
            <a:ext cx="10985500" cy="2324100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03845" y="553069"/>
            <a:ext cx="10984311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5804955"/>
            <a:ext cx="10985500" cy="558476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2238395"/>
      </p:ext>
    </p:extLst>
  </p:cSld>
  <p:clrMapOvr>
    <a:masterClrMapping/>
  </p:clrMapOvr>
  <p:transition spd="med"/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666750" y="-2762250"/>
            <a:ext cx="13525500" cy="1082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412666"/>
      </p:ext>
    </p:extLst>
  </p:cSld>
  <p:clrMapOvr>
    <a:masterClrMapping/>
  </p:clrMapOvr>
  <p:transition spd="med"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2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3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5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7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7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8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6C5CD-6F61-497F-840C-3CA4C346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8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fordlearnersdictionaries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ewmvd/cyberbullying-classification" TargetMode="External"/><Relationship Id="rId2" Type="http://schemas.openxmlformats.org/officeDocument/2006/relationships/hyperlink" Target="https://www.broadbandsearch.net/blog/cyber-bullying-statistics/amp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oxfordlearnersdictionaries.com/definition/english/cyberbully#:~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oxfordlearnersdictionaries.com/definition/english/bully_1#:~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oxfordlearnersdictionaries.com/definition/english/cyberbully#:~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21550"/>
            <a:ext cx="122224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latin typeface="+mj-lt"/>
              </a:rPr>
              <a:t>WEB APP FOR CYBERBULLY DETECTION</a:t>
            </a:r>
            <a:endParaRPr lang="en-US" sz="5000" b="1" dirty="0"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218273" y="3033814"/>
            <a:ext cx="1785938" cy="8724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0000"/>
                </a:solidFill>
              </a:rPr>
              <a:t>INT 200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0" y="4173168"/>
            <a:ext cx="6954163" cy="2027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 : -</a:t>
            </a: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Pathipati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Shashank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(E0121026)</a:t>
            </a: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Magesh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Boopathi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 (E0121040)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Shreeshaa S (E0221026)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043245" y="4457594"/>
            <a:ext cx="5090160" cy="137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   Project Guide : -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Dr. </a:t>
            </a:r>
            <a:r>
              <a:rPr lang="en-US" dirty="0" err="1" smtClean="0"/>
              <a:t>Jayanthi</a:t>
            </a:r>
            <a:r>
              <a:rPr lang="en-US" dirty="0" smtClean="0"/>
              <a:t> </a:t>
            </a:r>
            <a:r>
              <a:rPr lang="en-US" dirty="0" err="1" smtClean="0"/>
              <a:t>Ganapathy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Prof.Ramya</a:t>
            </a:r>
            <a:r>
              <a:rPr lang="en-US" dirty="0" smtClean="0"/>
              <a:t>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36" y="197188"/>
            <a:ext cx="9592058" cy="1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5715000" y="-10617"/>
            <a:ext cx="6507484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665" b="5042"/>
          <a:stretch/>
        </p:blipFill>
        <p:spPr>
          <a:xfrm>
            <a:off x="5944666" y="2057400"/>
            <a:ext cx="6048152" cy="29003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59704" y="5129212"/>
            <a:ext cx="561807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u="sng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https://www.kaggle.com/andrewmvd/cyberbullying-classification</a:t>
            </a:r>
            <a:endParaRPr lang="en-US" sz="1600" b="0" u="sng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he product"/>
          <p:cNvSpPr txBox="1">
            <a:spLocks noGrp="1"/>
          </p:cNvSpPr>
          <p:nvPr>
            <p:ph type="title"/>
          </p:nvPr>
        </p:nvSpPr>
        <p:spPr>
          <a:xfrm>
            <a:off x="0" y="2785510"/>
            <a:ext cx="5715000" cy="12869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Dataset for </a:t>
            </a:r>
            <a:br>
              <a:rPr lang="en-US" b="1" dirty="0" smtClean="0"/>
            </a:br>
            <a:r>
              <a:rPr lang="en-US" b="1" dirty="0" smtClean="0"/>
              <a:t>Cyber Bully Analysis</a:t>
            </a:r>
            <a:endParaRPr b="1" dirty="0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10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70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5686425" y="-10617"/>
            <a:ext cx="6536059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143" b="5326"/>
          <a:stretch/>
        </p:blipFill>
        <p:spPr>
          <a:xfrm>
            <a:off x="5965009" y="1907381"/>
            <a:ext cx="5978889" cy="3043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7" name="The product"/>
          <p:cNvSpPr txBox="1">
            <a:spLocks noGrp="1"/>
          </p:cNvSpPr>
          <p:nvPr>
            <p:ph type="title"/>
          </p:nvPr>
        </p:nvSpPr>
        <p:spPr>
          <a:xfrm>
            <a:off x="0" y="2785510"/>
            <a:ext cx="5715000" cy="128697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Data Analysis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5840031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93810"/>
              </p:ext>
            </p:extLst>
          </p:nvPr>
        </p:nvGraphicFramePr>
        <p:xfrm>
          <a:off x="431005" y="1075116"/>
          <a:ext cx="11329990" cy="52739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64995">
                  <a:extLst>
                    <a:ext uri="{9D8B030D-6E8A-4147-A177-3AD203B41FA5}">
                      <a16:colId xmlns:a16="http://schemas.microsoft.com/office/drawing/2014/main" val="1081200614"/>
                    </a:ext>
                  </a:extLst>
                </a:gridCol>
                <a:gridCol w="5664995">
                  <a:extLst>
                    <a:ext uri="{9D8B030D-6E8A-4147-A177-3AD203B41FA5}">
                      <a16:colId xmlns:a16="http://schemas.microsoft.com/office/drawing/2014/main" val="2729874416"/>
                    </a:ext>
                  </a:extLst>
                </a:gridCol>
              </a:tblGrid>
              <a:tr h="47383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</a:rPr>
                        <a:t>Function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</a:rPr>
                        <a:t>Functionality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09198"/>
                  </a:ext>
                </a:extLst>
              </a:tr>
              <a:tr h="473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get_emoji_regexp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 compiled regular expression that matches all </a:t>
                      </a:r>
                      <a:r>
                        <a:rPr lang="en-US" dirty="0" err="1" smtClean="0"/>
                        <a:t>emojis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75712"/>
                  </a:ext>
                </a:extLst>
              </a:tr>
              <a:tr h="473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remove_emoji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remove the given emoji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18623"/>
                  </a:ext>
                </a:extLst>
              </a:tr>
              <a:tr h="473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clean_text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 the given string without links, punctuations, non </a:t>
                      </a:r>
                      <a:r>
                        <a:rPr lang="en-US" dirty="0" err="1" smtClean="0"/>
                        <a:t>ascii</a:t>
                      </a:r>
                      <a:r>
                        <a:rPr lang="en-US" dirty="0" smtClean="0"/>
                        <a:t> characters and </a:t>
                      </a:r>
                      <a:r>
                        <a:rPr lang="en-US" dirty="0" err="1" smtClean="0"/>
                        <a:t>stopwords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49019"/>
                  </a:ext>
                </a:extLst>
              </a:tr>
              <a:tr h="473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decontract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expand contractions from the input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234966"/>
                  </a:ext>
                </a:extLst>
              </a:tr>
              <a:tr h="473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clean_hashtags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remove twitter hashtags from input strings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875792"/>
                  </a:ext>
                </a:extLst>
              </a:tr>
              <a:tr h="473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filter_chars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remove characters (</a:t>
                      </a:r>
                      <a:r>
                        <a:rPr lang="en-US" dirty="0" err="1" smtClean="0"/>
                        <a:t>eg</a:t>
                      </a:r>
                      <a:r>
                        <a:rPr lang="en-US" dirty="0" smtClean="0"/>
                        <a:t>. "&amp;" and "$") present in some strings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955754"/>
                  </a:ext>
                </a:extLst>
              </a:tr>
              <a:tr h="473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remove_mult_spaces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remove multiple sequential spaces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81833"/>
                  </a:ext>
                </a:extLst>
              </a:tr>
              <a:tr h="473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stemmer(text)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perform stemming on the given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975656"/>
                  </a:ext>
                </a:extLst>
              </a:tr>
              <a:tr h="5107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clean_and_stem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</a:t>
                      </a:r>
                      <a:r>
                        <a:rPr lang="en-US" baseline="0" dirty="0" smtClean="0"/>
                        <a:t> call and run all the above mentioned functions.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361231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Data Cleaning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8848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5"/>
            <a:ext cx="6954165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/>
              <a:t>Data Visualization</a:t>
            </a:r>
            <a:endParaRPr lang="en-US" sz="5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88" y="262096"/>
            <a:ext cx="4721011" cy="609425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13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13" name="Date Placeholder 1"/>
          <p:cNvSpPr txBox="1">
            <a:spLocks/>
          </p:cNvSpPr>
          <p:nvPr/>
        </p:nvSpPr>
        <p:spPr>
          <a:xfrm>
            <a:off x="838200" y="632587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-25262" y="2510085"/>
            <a:ext cx="69541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/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0" y="2783683"/>
            <a:ext cx="69541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>
                <a:latin typeface="+mn-lt"/>
              </a:rPr>
              <a:t>M</a:t>
            </a:r>
            <a:r>
              <a:rPr lang="en-US" i="1" dirty="0" smtClean="0">
                <a:latin typeface="+mn-lt"/>
              </a:rPr>
              <a:t>ost commonly </a:t>
            </a:r>
          </a:p>
          <a:p>
            <a:pPr algn="ctr"/>
            <a:r>
              <a:rPr lang="en-US" i="1" dirty="0" smtClean="0">
                <a:latin typeface="+mn-lt"/>
              </a:rPr>
              <a:t>used before cleaning</a:t>
            </a:r>
            <a:endParaRPr 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4288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6" y="242888"/>
            <a:ext cx="4708176" cy="610062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371611"/>
            <a:ext cx="69541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Data Visualization</a:t>
            </a:r>
            <a:endParaRPr lang="en-US" b="1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0" y="2783683"/>
            <a:ext cx="69541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>
                <a:latin typeface="+mn-lt"/>
              </a:rPr>
              <a:t>M</a:t>
            </a:r>
            <a:r>
              <a:rPr lang="en-US" i="1" dirty="0" smtClean="0">
                <a:latin typeface="+mn-lt"/>
              </a:rPr>
              <a:t>ost commonly </a:t>
            </a:r>
          </a:p>
          <a:p>
            <a:pPr algn="ctr"/>
            <a:r>
              <a:rPr lang="en-US" i="1" dirty="0" smtClean="0">
                <a:latin typeface="+mn-lt"/>
              </a:rPr>
              <a:t>used after cleaning</a:t>
            </a:r>
            <a:endParaRPr 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2277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51951"/>
            <a:ext cx="6954165" cy="5004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0" y="365125"/>
            <a:ext cx="6954165" cy="1325563"/>
          </a:xfrm>
        </p:spPr>
        <p:txBody>
          <a:bodyPr/>
          <a:lstStyle/>
          <a:p>
            <a:pPr algn="ctr"/>
            <a:r>
              <a:rPr lang="en-US" b="1" dirty="0" smtClean="0"/>
              <a:t>Data Visualization</a:t>
            </a:r>
            <a:endParaRPr lang="en-US" b="1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954163" y="2766218"/>
            <a:ext cx="52683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>
                <a:solidFill>
                  <a:schemeClr val="bg1"/>
                </a:solidFill>
                <a:latin typeface="+mn-lt"/>
              </a:rPr>
              <a:t>Pie Chart </a:t>
            </a:r>
            <a:endParaRPr lang="en-US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4346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5" name="The product"/>
          <p:cNvSpPr txBox="1">
            <a:spLocks noGrp="1"/>
          </p:cNvSpPr>
          <p:nvPr>
            <p:ph type="title"/>
          </p:nvPr>
        </p:nvSpPr>
        <p:spPr>
          <a:xfrm>
            <a:off x="-1" y="454732"/>
            <a:ext cx="6954166" cy="71658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b="1" dirty="0" smtClean="0"/>
              <a:t>Scope</a:t>
            </a:r>
            <a:endParaRPr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16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3" name="Rectangle 2"/>
          <p:cNvSpPr/>
          <p:nvPr/>
        </p:nvSpPr>
        <p:spPr>
          <a:xfrm>
            <a:off x="406915" y="2551837"/>
            <a:ext cx="614033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2438400" hangingPunct="0"/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cs typeface="Aileron" panose="00000500000000000000" charset="0"/>
                <a:sym typeface="Helvetica Neue"/>
              </a:rPr>
              <a:t>An API is easy to</a:t>
            </a:r>
          </a:p>
          <a:p>
            <a:pPr algn="ctr" defTabSz="2438400" hangingPunct="0"/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cs typeface="Aileron" panose="00000500000000000000" charset="0"/>
                <a:sym typeface="Helvetica Neue"/>
              </a:rPr>
              <a:t>integrate with many</a:t>
            </a:r>
          </a:p>
          <a:p>
            <a:pPr algn="ctr" defTabSz="2438400" hangingPunct="0"/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cs typeface="Aileron" panose="00000500000000000000" charset="0"/>
                <a:sym typeface="Helvetica Neue"/>
              </a:rPr>
              <a:t>platforms and applications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ea typeface="+mn-ea"/>
              <a:cs typeface="Aileron" panose="00000500000000000000" charset="0"/>
              <a:sym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646" y="1505395"/>
            <a:ext cx="4557358" cy="38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84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0" y="0"/>
            <a:ext cx="6954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T</a:t>
            </a:r>
            <a:r>
              <a:rPr lang="en-US" b="1" dirty="0" smtClean="0"/>
              <a:t>he Problem Statement 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17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3" name="Rectangle 2"/>
          <p:cNvSpPr/>
          <p:nvPr/>
        </p:nvSpPr>
        <p:spPr>
          <a:xfrm>
            <a:off x="-1" y="2274838"/>
            <a:ext cx="695416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smtClean="0"/>
              <a:t>To find the probabilities </a:t>
            </a:r>
          </a:p>
          <a:p>
            <a:pPr algn="ctr"/>
            <a:r>
              <a:rPr lang="en-US" sz="3600" dirty="0" smtClean="0"/>
              <a:t>of hate speech ,</a:t>
            </a:r>
          </a:p>
          <a:p>
            <a:pPr algn="ctr"/>
            <a:r>
              <a:rPr lang="en-US" sz="3600" dirty="0" smtClean="0"/>
              <a:t>offensive and normal </a:t>
            </a:r>
          </a:p>
          <a:p>
            <a:pPr algn="ctr"/>
            <a:r>
              <a:rPr lang="en-US" sz="3600" dirty="0" smtClean="0"/>
              <a:t>content in input text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0474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>
            <p:extLst>
              <p:ext uri="{D42A27DB-BD31-4B8C-83A1-F6EECF244321}">
                <p14:modId xmlns:p14="http://schemas.microsoft.com/office/powerpoint/2010/main" val="3131439343"/>
              </p:ext>
            </p:extLst>
          </p:nvPr>
        </p:nvGraphicFramePr>
        <p:xfrm>
          <a:off x="1584961" y="1021080"/>
          <a:ext cx="9311640" cy="5091429"/>
        </p:xfrm>
        <a:graphic>
          <a:graphicData uri="http://schemas.openxmlformats.org/drawingml/2006/table">
            <a:tbl>
              <a:tblPr firstRow="1">
                <a:effectLst/>
                <a:tableStyleId>{125E5076-3810-47DD-B79F-674D7AD40C01}</a:tableStyleId>
              </a:tblPr>
              <a:tblGrid>
                <a:gridCol w="310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4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3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1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latin typeface="Aileron Bold" panose="00000800000000000000" charset="0"/>
                          <a:cs typeface="Aileron Bold" panose="00000800000000000000" charset="0"/>
                        </a:rPr>
                        <a:t>Previous Objectives</a:t>
                      </a:r>
                    </a:p>
                  </a:txBody>
                  <a:tcPr marL="45720" marR="45720" marT="22860" marB="22860" anchor="ctr">
                    <a:lnL>
                      <a:noFill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dirty="0">
                          <a:latin typeface="Aileron Bold" panose="00000800000000000000" charset="0"/>
                          <a:cs typeface="Aileron Bold" panose="00000800000000000000" charset="0"/>
                        </a:rPr>
                        <a:t>Current Objectives</a:t>
                      </a:r>
                    </a:p>
                  </a:txBody>
                  <a:tcPr marL="45720" marR="45720" marT="22860" marB="2286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latin typeface="Aileron Bold" panose="00000800000000000000" charset="0"/>
                          <a:cs typeface="Aileron Bold" panose="00000800000000000000" charset="0"/>
                        </a:rPr>
                        <a:t>Outcome</a:t>
                      </a:r>
                    </a:p>
                  </a:txBody>
                  <a:tcPr marL="45720" marR="45720" marT="22860" marB="2286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2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ileron Bold" panose="00000800000000000000" charset="0"/>
                          <a:cs typeface="Aileron Bold" panose="00000800000000000000" charset="0"/>
                        </a:rPr>
                        <a:t>Big Data Preparation using Apache spark and Scala</a:t>
                      </a:r>
                    </a:p>
                  </a:txBody>
                  <a:tcPr marL="45720" marR="45720" marT="22860" marB="22860" anchor="ctr">
                    <a:lnL>
                      <a:noFill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ileron Bold" panose="00000800000000000000" charset="0"/>
                          <a:cs typeface="Aileron Bold" panose="00000800000000000000" charset="0"/>
                        </a:rPr>
                        <a:t>Mining data from </a:t>
                      </a:r>
                      <a:r>
                        <a:rPr lang="en-US" sz="1400" dirty="0" err="1">
                          <a:latin typeface="Aileron Bold" panose="00000800000000000000" charset="0"/>
                          <a:cs typeface="Aileron Bold" panose="00000800000000000000" charset="0"/>
                        </a:rPr>
                        <a:t>wikipedia</a:t>
                      </a:r>
                      <a:r>
                        <a:rPr lang="en-US" sz="1400" dirty="0">
                          <a:latin typeface="Aileron Bold" panose="00000800000000000000" charset="0"/>
                          <a:cs typeface="Aileron Bold" panose="00000800000000000000" charset="0"/>
                        </a:rPr>
                        <a:t> (0.5 GB) and </a:t>
                      </a:r>
                      <a:r>
                        <a:rPr lang="en-US" sz="1400" dirty="0" err="1">
                          <a:latin typeface="Aileron Bold" panose="00000800000000000000" charset="0"/>
                          <a:cs typeface="Aileron Bold" panose="00000800000000000000" charset="0"/>
                        </a:rPr>
                        <a:t>ebooks</a:t>
                      </a:r>
                      <a:r>
                        <a:rPr lang="en-US" sz="1400" dirty="0">
                          <a:latin typeface="Aileron Bold" panose="00000800000000000000" charset="0"/>
                          <a:cs typeface="Aileron Bold" panose="00000800000000000000" charset="0"/>
                        </a:rPr>
                        <a:t> (1 GB) using web crawlers</a:t>
                      </a:r>
                    </a:p>
                  </a:txBody>
                  <a:tcPr marL="45720" marR="45720" marT="22860" marB="2286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ileron Bold" panose="00000800000000000000" charset="0"/>
                          <a:cs typeface="Aileron Bold" panose="00000800000000000000" charset="0"/>
                        </a:rPr>
                        <a:t>Processed dataset containing textual matter in </a:t>
                      </a:r>
                      <a:r>
                        <a:rPr lang="en-US" sz="1400" dirty="0" err="1">
                          <a:latin typeface="Aileron Bold" panose="00000800000000000000" charset="0"/>
                          <a:cs typeface="Aileron Bold" panose="00000800000000000000" charset="0"/>
                        </a:rPr>
                        <a:t>english</a:t>
                      </a:r>
                      <a:endParaRPr lang="en-US" sz="1400" dirty="0">
                        <a:latin typeface="Aileron Bold" panose="00000800000000000000" charset="0"/>
                        <a:cs typeface="Aileron Bold" panose="00000800000000000000" charset="0"/>
                      </a:endParaRPr>
                    </a:p>
                  </a:txBody>
                  <a:tcPr marL="45720" marR="45720" marT="22860" marB="2286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5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ileron Bold" panose="00000800000000000000" charset="0"/>
                          <a:cs typeface="Aileron Bold" panose="00000800000000000000" charset="0"/>
                        </a:rPr>
                        <a:t>Implementing simpler version of BERT from scratch and building a classifier to classify hate speech and offensive contents</a:t>
                      </a:r>
                    </a:p>
                  </a:txBody>
                  <a:tcPr marL="45720" marR="45720" marT="22860" marB="22860" anchor="ctr">
                    <a:lnL>
                      <a:noFill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ileron Bold" panose="00000800000000000000" charset="0"/>
                          <a:cs typeface="Aileron Bold" panose="00000800000000000000" charset="0"/>
                        </a:rPr>
                        <a:t>No Change in Objective</a:t>
                      </a:r>
                    </a:p>
                  </a:txBody>
                  <a:tcPr marL="45720" marR="45720" marT="22860" marB="2286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dirty="0">
                          <a:latin typeface="Aileron Bold" panose="00000800000000000000" charset="0"/>
                          <a:cs typeface="Aileron Bold" panose="00000800000000000000" charset="0"/>
                          <a:sym typeface="+mn-ea"/>
                        </a:rPr>
                        <a:t>An AI model to classify input text as appropriate or potentially harmful</a:t>
                      </a:r>
                      <a:endParaRPr lang="en-US" sz="1400" dirty="0">
                        <a:latin typeface="Aileron Bold" panose="00000800000000000000" charset="0"/>
                        <a:cs typeface="Aileron Bold" panose="00000800000000000000" charset="0"/>
                      </a:endParaRPr>
                    </a:p>
                  </a:txBody>
                  <a:tcPr marL="45720" marR="45720" marT="22860" marB="2286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65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dirty="0">
                          <a:latin typeface="Aileron Bold" panose="00000800000000000000" charset="0"/>
                          <a:cs typeface="Aileron Bold" panose="00000800000000000000" charset="0"/>
                        </a:rPr>
                        <a:t>Building a local webpage to simulate the working of the model in real-time situations like social media</a:t>
                      </a:r>
                    </a:p>
                  </a:txBody>
                  <a:tcPr marL="45720" marR="45720" marT="22860" marB="22860" anchor="ctr">
                    <a:lnL>
                      <a:noFill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ileron Bold" panose="00000800000000000000" charset="0"/>
                          <a:cs typeface="Aileron Bold" panose="00000800000000000000" charset="0"/>
                        </a:rPr>
                        <a:t>Building an API and integrating it with discord as an example to moderate a server</a:t>
                      </a:r>
                    </a:p>
                  </a:txBody>
                  <a:tcPr marL="45720" marR="45720" marT="22860" marB="2286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ileron Bold" panose="00000800000000000000" charset="0"/>
                          <a:cs typeface="Aileron Bold" panose="00000800000000000000" charset="0"/>
                        </a:rPr>
                        <a:t>Moderating a discord server with the help of the trained model to detect hateful speech</a:t>
                      </a:r>
                    </a:p>
                  </a:txBody>
                  <a:tcPr marL="45720" marR="45720" marT="22860" marB="2286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chemeClr val="tx1"/>
                </a:solidFill>
              </a:rPr>
              <a:t>18</a:t>
            </a:fld>
            <a:endParaRPr b="1" dirty="0">
              <a:solidFill>
                <a:schemeClr val="tx1"/>
              </a:solidFill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0" y="1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Objectives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27755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2766218"/>
            <a:ext cx="6954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Workflow Methodologies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19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531858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smtClean="0"/>
              <a:t>29/07/2022</a:t>
            </a:r>
            <a:endParaRPr lang="en-US" sz="1400" b="1" dirty="0"/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484594" y="761601"/>
            <a:ext cx="64695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 smtClean="0">
                <a:latin typeface="+mj-lt"/>
              </a:rPr>
              <a:t>INTRODUCTION</a:t>
            </a:r>
            <a:endParaRPr lang="en-US" sz="5000" b="1" dirty="0"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218667"/>
            <a:ext cx="6954163" cy="636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0000"/>
                </a:solidFill>
              </a:rPr>
              <a:t>Definitions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699" y="3220580"/>
            <a:ext cx="1770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effectLst/>
                <a:latin typeface="+mj-lt"/>
                <a:cs typeface="Times New Roman" panose="02020603050405020304" pitchFamily="18" charset="0"/>
              </a:rPr>
              <a:t>Cyber</a:t>
            </a:r>
            <a:endParaRPr lang="en-US" sz="5400" b="1" cap="none" spc="0" dirty="0">
              <a:ln/>
              <a:effectLst/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38100" y="3220580"/>
            <a:ext cx="2324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effectLst/>
                <a:latin typeface="+mj-lt"/>
              </a:rPr>
              <a:t>Bullying</a:t>
            </a:r>
            <a:endParaRPr lang="en-US" sz="5400" b="1" cap="none" spc="0" dirty="0">
              <a:ln/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4936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30530" y="2584281"/>
            <a:ext cx="4465955" cy="128240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1219200" hangingPunct="0"/>
            <a:r>
              <a:rPr lang="en-IN" altLang="en-US" sz="4000" b="1" i="1" dirty="0">
                <a:solidFill>
                  <a:schemeClr val="bg2">
                    <a:lumMod val="10000"/>
                  </a:schemeClr>
                </a:solidFill>
                <a:latin typeface="+mj-lt"/>
                <a:cs typeface="Aileron Bold" panose="00000800000000000000" charset="0"/>
                <a:sym typeface="Helvetica Neue"/>
              </a:rPr>
              <a:t>Overall workflow of Objective 1</a:t>
            </a:r>
          </a:p>
        </p:txBody>
      </p:sp>
      <p:sp>
        <p:nvSpPr>
          <p:cNvPr id="244" name="Rectangle"/>
          <p:cNvSpPr/>
          <p:nvPr/>
        </p:nvSpPr>
        <p:spPr>
          <a:xfrm>
            <a:off x="5284470" y="-10478"/>
            <a:ext cx="6943725" cy="687927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7" name="Picture 6" descr="Over_all_objective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520825"/>
            <a:ext cx="6827520" cy="331374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chemeClr val="tx1"/>
                </a:solidFill>
              </a:rPr>
              <a:t>20</a:t>
            </a:fld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8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9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60590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5284470" y="-10478"/>
            <a:ext cx="6943725" cy="687927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6" name="Picture 5" descr="Wiki_crawl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3" y="2600960"/>
            <a:ext cx="4405630" cy="2532063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0" y="332414"/>
            <a:ext cx="5284470" cy="128240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1219200" hangingPunct="0"/>
            <a:r>
              <a:rPr lang="en-IN" altLang="en-US" sz="4000" dirty="0">
                <a:solidFill>
                  <a:schemeClr val="bg2">
                    <a:lumMod val="10000"/>
                  </a:schemeClr>
                </a:solidFill>
                <a:latin typeface="Aileron Bold" panose="00000800000000000000" charset="0"/>
                <a:cs typeface="Aileron Bold" panose="00000800000000000000" charset="0"/>
                <a:sym typeface="Helvetica Neue"/>
              </a:rPr>
              <a:t>Mining </a:t>
            </a:r>
            <a:r>
              <a:rPr lang="en-IN" altLang="en-US" sz="4000" dirty="0" smtClean="0">
                <a:solidFill>
                  <a:schemeClr val="bg2">
                    <a:lumMod val="10000"/>
                  </a:schemeClr>
                </a:solidFill>
                <a:latin typeface="Aileron Bold" panose="00000800000000000000" charset="0"/>
                <a:cs typeface="Aileron Bold" panose="00000800000000000000" charset="0"/>
                <a:sym typeface="Helvetica Neue"/>
              </a:rPr>
              <a:t>data</a:t>
            </a:r>
          </a:p>
          <a:p>
            <a:pPr algn="ctr" defTabSz="1219200" hangingPunct="0"/>
            <a:r>
              <a:rPr lang="en-IN" altLang="en-US" sz="4000" dirty="0" smtClean="0">
                <a:solidFill>
                  <a:schemeClr val="bg2">
                    <a:lumMod val="10000"/>
                  </a:schemeClr>
                </a:solidFill>
                <a:latin typeface="Aileron Bold" panose="00000800000000000000" charset="0"/>
                <a:cs typeface="Aileron Bold" panose="00000800000000000000" charset="0"/>
                <a:sym typeface="Helvetica Neue"/>
              </a:rPr>
              <a:t>(from </a:t>
            </a:r>
            <a:r>
              <a:rPr lang="en-IN" altLang="en-US" sz="4000" dirty="0">
                <a:solidFill>
                  <a:schemeClr val="bg2">
                    <a:lumMod val="10000"/>
                  </a:schemeClr>
                </a:solidFill>
                <a:latin typeface="Aileron Bold" panose="00000800000000000000" charset="0"/>
                <a:cs typeface="Aileron Bold" panose="00000800000000000000" charset="0"/>
                <a:sym typeface="Helvetica Neue"/>
              </a:rPr>
              <a:t>wiki)</a:t>
            </a:r>
          </a:p>
        </p:txBody>
      </p:sp>
      <p:pic>
        <p:nvPicPr>
          <p:cNvPr id="8" name="Picture 7" descr="photo1657456454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10" y="1332865"/>
            <a:ext cx="6706870" cy="419195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chemeClr val="tx1"/>
                </a:solidFill>
              </a:rPr>
              <a:t>21</a:t>
            </a:fld>
            <a:endParaRPr b="1" dirty="0">
              <a:solidFill>
                <a:schemeClr val="tx1"/>
              </a:solidFill>
            </a:endParaRPr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11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639064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5284470" y="-10478"/>
            <a:ext cx="6943725" cy="687927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Text Box 6"/>
          <p:cNvSpPr txBox="1"/>
          <p:nvPr/>
        </p:nvSpPr>
        <p:spPr>
          <a:xfrm>
            <a:off x="0" y="332414"/>
            <a:ext cx="5284470" cy="128240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1219200" hangingPunct="0"/>
            <a:r>
              <a:rPr lang="en-IN" altLang="en-US" sz="4000" dirty="0">
                <a:solidFill>
                  <a:schemeClr val="bg2">
                    <a:lumMod val="10000"/>
                  </a:schemeClr>
                </a:solidFill>
                <a:latin typeface="Aileron Bold" panose="00000800000000000000" charset="0"/>
                <a:cs typeface="Aileron Bold" panose="00000800000000000000" charset="0"/>
                <a:sym typeface="Helvetica Neue"/>
              </a:rPr>
              <a:t>Mining data (storage)</a:t>
            </a:r>
          </a:p>
        </p:txBody>
      </p:sp>
      <p:pic>
        <p:nvPicPr>
          <p:cNvPr id="2" name="Picture 1" descr="Datalak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48" y="2565083"/>
            <a:ext cx="3593148" cy="3273425"/>
          </a:xfrm>
          <a:prstGeom prst="rect">
            <a:avLst/>
          </a:prstGeom>
        </p:spPr>
      </p:pic>
      <p:pic>
        <p:nvPicPr>
          <p:cNvPr id="3" name="Picture 2" descr="Screenshot 2022-07-10 at 6.15.03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0" y="152718"/>
            <a:ext cx="4657725" cy="2911158"/>
          </a:xfrm>
          <a:prstGeom prst="rect">
            <a:avLst/>
          </a:prstGeom>
        </p:spPr>
      </p:pic>
      <p:pic>
        <p:nvPicPr>
          <p:cNvPr id="4" name="Picture 3" descr="Screenshot 2022-07-10 at 6.15.10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118" y="3248978"/>
            <a:ext cx="4620260" cy="288798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chemeClr val="tx1"/>
                </a:solidFill>
              </a:rPr>
              <a:t>22</a:t>
            </a:fld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10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89286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5284470" y="-10478"/>
            <a:ext cx="6943725" cy="687927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Text Box 6"/>
          <p:cNvSpPr txBox="1"/>
          <p:nvPr/>
        </p:nvSpPr>
        <p:spPr>
          <a:xfrm>
            <a:off x="551498" y="24795"/>
            <a:ext cx="4275773" cy="18979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1219200" hangingPunct="0"/>
            <a:r>
              <a:rPr lang="en-IN" altLang="en-US" sz="4000" dirty="0">
                <a:solidFill>
                  <a:schemeClr val="bg2">
                    <a:lumMod val="10000"/>
                  </a:schemeClr>
                </a:solidFill>
                <a:latin typeface="Aileron Bold" panose="00000800000000000000" charset="0"/>
                <a:cs typeface="Aileron Bold" panose="00000800000000000000" charset="0"/>
                <a:sym typeface="Helvetica Neue"/>
              </a:rPr>
              <a:t>Mining </a:t>
            </a:r>
            <a:r>
              <a:rPr lang="en-IN" altLang="en-US" sz="4000" dirty="0" smtClean="0">
                <a:solidFill>
                  <a:schemeClr val="bg2">
                    <a:lumMod val="10000"/>
                  </a:schemeClr>
                </a:solidFill>
                <a:latin typeface="Aileron Bold" panose="00000800000000000000" charset="0"/>
                <a:cs typeface="Aileron Bold" panose="00000800000000000000" charset="0"/>
                <a:sym typeface="Helvetica Neue"/>
              </a:rPr>
              <a:t>data</a:t>
            </a:r>
          </a:p>
          <a:p>
            <a:pPr algn="ctr" defTabSz="1219200" hangingPunct="0"/>
            <a:r>
              <a:rPr lang="en-IN" altLang="en-US" sz="4000" dirty="0" smtClean="0">
                <a:solidFill>
                  <a:schemeClr val="bg2">
                    <a:lumMod val="10000"/>
                  </a:schemeClr>
                </a:solidFill>
                <a:latin typeface="Aileron Bold" panose="00000800000000000000" charset="0"/>
                <a:cs typeface="Aileron Bold" panose="00000800000000000000" charset="0"/>
                <a:sym typeface="Helvetica Neue"/>
              </a:rPr>
              <a:t>(text </a:t>
            </a:r>
            <a:r>
              <a:rPr lang="en-IN" altLang="en-US" sz="4000" dirty="0">
                <a:solidFill>
                  <a:schemeClr val="bg2">
                    <a:lumMod val="10000"/>
                  </a:schemeClr>
                </a:solidFill>
                <a:latin typeface="Aileron Bold" panose="00000800000000000000" charset="0"/>
                <a:cs typeface="Aileron Bold" panose="00000800000000000000" charset="0"/>
                <a:sym typeface="Helvetica Neue"/>
              </a:rPr>
              <a:t>- extraction)</a:t>
            </a:r>
          </a:p>
        </p:txBody>
      </p:sp>
      <p:pic>
        <p:nvPicPr>
          <p:cNvPr id="3" name="Picture 2" descr="html_to_img"/>
          <p:cNvPicPr>
            <a:picLocks noChangeAspect="1"/>
          </p:cNvPicPr>
          <p:nvPr/>
        </p:nvPicPr>
        <p:blipFill>
          <a:blip r:embed="rId2"/>
          <a:srcRect l="4064" t="7828" r="8163" b="11673"/>
          <a:stretch>
            <a:fillRect/>
          </a:stretch>
        </p:blipFill>
        <p:spPr>
          <a:xfrm>
            <a:off x="513080" y="2495233"/>
            <a:ext cx="4352608" cy="2901950"/>
          </a:xfrm>
          <a:prstGeom prst="rect">
            <a:avLst/>
          </a:prstGeom>
        </p:spPr>
      </p:pic>
      <p:pic>
        <p:nvPicPr>
          <p:cNvPr id="4" name="Picture 3" descr="photo1657456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28" y="1196658"/>
            <a:ext cx="6608128" cy="413035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chemeClr val="tx1"/>
                </a:solidFill>
              </a:rPr>
              <a:t>23</a:t>
            </a:fld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10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4093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30530" y="2584281"/>
            <a:ext cx="4465955" cy="128240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1219200" hangingPunct="0"/>
            <a:r>
              <a:rPr lang="en-IN" altLang="en-US" sz="4000" b="1" i="1" dirty="0">
                <a:solidFill>
                  <a:schemeClr val="bg2">
                    <a:lumMod val="10000"/>
                  </a:schemeClr>
                </a:solidFill>
                <a:latin typeface="+mj-lt"/>
                <a:cs typeface="Aileron Bold" panose="00000800000000000000" charset="0"/>
                <a:sym typeface="Helvetica Neue"/>
              </a:rPr>
              <a:t>Overall workflow of Objective </a:t>
            </a:r>
            <a:r>
              <a:rPr lang="en-IN" altLang="en-US" sz="4000" b="1" i="1" dirty="0" smtClean="0">
                <a:solidFill>
                  <a:schemeClr val="bg2">
                    <a:lumMod val="10000"/>
                  </a:schemeClr>
                </a:solidFill>
                <a:latin typeface="+mj-lt"/>
                <a:cs typeface="Aileron Bold" panose="00000800000000000000" charset="0"/>
                <a:sym typeface="Helvetica Neue"/>
              </a:rPr>
              <a:t>2</a:t>
            </a:r>
            <a:endParaRPr lang="en-IN" altLang="en-US" sz="4000" b="1" i="1" dirty="0">
              <a:solidFill>
                <a:schemeClr val="bg2">
                  <a:lumMod val="10000"/>
                </a:schemeClr>
              </a:solidFill>
              <a:latin typeface="+mj-lt"/>
              <a:cs typeface="Aileron Bold" panose="00000800000000000000" charset="0"/>
              <a:sym typeface="Helvetica Neue"/>
            </a:endParaRPr>
          </a:p>
        </p:txBody>
      </p:sp>
      <p:sp>
        <p:nvSpPr>
          <p:cNvPr id="244" name="Rectangle"/>
          <p:cNvSpPr/>
          <p:nvPr/>
        </p:nvSpPr>
        <p:spPr>
          <a:xfrm>
            <a:off x="5284470" y="-10478"/>
            <a:ext cx="6943725" cy="687927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ysClr val="windowText" lastClr="000000"/>
                </a:solidFill>
              </a:rPr>
              <a:t>24</a:t>
            </a:fld>
            <a:endParaRPr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pic>
        <p:nvPicPr>
          <p:cNvPr id="1028" name="Picture 4" descr="https://cdn.discordapp.com/attachments/990739069107597364/1002141238000099348/Blank_diagram-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94" y="818781"/>
            <a:ext cx="6468753" cy="52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20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30530" y="2892057"/>
            <a:ext cx="4465955" cy="6668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1219200" hangingPunct="0"/>
            <a:r>
              <a:rPr lang="en-IN" altLang="en-US" sz="4000" b="1" i="1" dirty="0" smtClean="0">
                <a:solidFill>
                  <a:schemeClr val="bg2">
                    <a:lumMod val="10000"/>
                  </a:schemeClr>
                </a:solidFill>
                <a:latin typeface="+mj-lt"/>
                <a:cs typeface="Aileron Bold" panose="00000800000000000000" charset="0"/>
                <a:sym typeface="Helvetica Neue"/>
              </a:rPr>
              <a:t>BERT Architecture</a:t>
            </a:r>
            <a:endParaRPr lang="en-IN" altLang="en-US" sz="4000" b="1" i="1" dirty="0">
              <a:solidFill>
                <a:schemeClr val="bg2">
                  <a:lumMod val="10000"/>
                </a:schemeClr>
              </a:solidFill>
              <a:latin typeface="+mj-lt"/>
              <a:cs typeface="Aileron Bold" panose="00000800000000000000" charset="0"/>
              <a:sym typeface="Helvetica Neue"/>
            </a:endParaRPr>
          </a:p>
        </p:txBody>
      </p:sp>
      <p:sp>
        <p:nvSpPr>
          <p:cNvPr id="244" name="Rectangle"/>
          <p:cNvSpPr/>
          <p:nvPr/>
        </p:nvSpPr>
        <p:spPr>
          <a:xfrm>
            <a:off x="5284470" y="-10478"/>
            <a:ext cx="6943725" cy="687927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chemeClr val="tx1"/>
                </a:solidFill>
              </a:rPr>
              <a:t>25</a:t>
            </a:fld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pic>
        <p:nvPicPr>
          <p:cNvPr id="2050" name="Picture 2" descr="https://cdn.discordapp.com/attachments/990144316582264837/1002152085879525376/The-Transformer-based-BERT-base-architecture-with-twelve-encoder-blocks.p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178" y="564938"/>
            <a:ext cx="6608308" cy="532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93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30530" y="2584281"/>
            <a:ext cx="4465955" cy="128240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1219200" hangingPunct="0"/>
            <a:r>
              <a:rPr lang="en-IN" altLang="en-US" sz="4000" b="1" i="1" dirty="0" smtClean="0">
                <a:solidFill>
                  <a:schemeClr val="bg2">
                    <a:lumMod val="10000"/>
                  </a:schemeClr>
                </a:solidFill>
                <a:latin typeface="+mj-lt"/>
                <a:cs typeface="Aileron Bold" panose="00000800000000000000" charset="0"/>
                <a:sym typeface="Helvetica Neue"/>
              </a:rPr>
              <a:t>Text Embedding Output</a:t>
            </a:r>
            <a:endParaRPr lang="en-IN" altLang="en-US" sz="4000" b="1" i="1" dirty="0">
              <a:solidFill>
                <a:schemeClr val="bg2">
                  <a:lumMod val="10000"/>
                </a:schemeClr>
              </a:solidFill>
              <a:latin typeface="+mj-lt"/>
              <a:cs typeface="Aileron Bold" panose="00000800000000000000" charset="0"/>
              <a:sym typeface="Helvetica Neue"/>
            </a:endParaRPr>
          </a:p>
        </p:txBody>
      </p:sp>
      <p:sp>
        <p:nvSpPr>
          <p:cNvPr id="244" name="Rectangle"/>
          <p:cNvSpPr/>
          <p:nvPr/>
        </p:nvSpPr>
        <p:spPr>
          <a:xfrm>
            <a:off x="5284470" y="-10478"/>
            <a:ext cx="6943725" cy="687927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chemeClr val="tx1"/>
                </a:solidFill>
              </a:rPr>
              <a:t>26</a:t>
            </a:fld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53" y="1487838"/>
            <a:ext cx="6597880" cy="41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0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5284470" y="-10478"/>
            <a:ext cx="6943725" cy="687927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Text Box 6"/>
          <p:cNvSpPr txBox="1"/>
          <p:nvPr/>
        </p:nvSpPr>
        <p:spPr>
          <a:xfrm>
            <a:off x="371475" y="549702"/>
            <a:ext cx="4515803" cy="6668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1219200" hangingPunct="0"/>
            <a:r>
              <a:rPr lang="en-IN" altLang="en-US" sz="4000" dirty="0">
                <a:solidFill>
                  <a:schemeClr val="bg2">
                    <a:lumMod val="10000"/>
                  </a:schemeClr>
                </a:solidFill>
                <a:latin typeface="+mj-lt"/>
                <a:cs typeface="Aileron Bold" panose="00000800000000000000" charset="0"/>
                <a:sym typeface="Helvetica Neue"/>
              </a:rPr>
              <a:t>Token vocabulary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chemeClr val="tx1"/>
                </a:solidFill>
              </a:rPr>
              <a:t>27</a:t>
            </a:fld>
            <a:endParaRPr sz="1400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photo16574596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" y="2780983"/>
            <a:ext cx="4876800" cy="2571750"/>
          </a:xfrm>
          <a:prstGeom prst="rect">
            <a:avLst/>
          </a:prstGeom>
        </p:spPr>
      </p:pic>
      <p:sp>
        <p:nvSpPr>
          <p:cNvPr id="8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9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55" y="1323297"/>
            <a:ext cx="6738753" cy="42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20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0" y="2043864"/>
            <a:ext cx="5284470" cy="6668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1219200" hangingPunct="0"/>
            <a:r>
              <a:rPr lang="en-IN" altLang="en-US" sz="4000" b="1" i="1" dirty="0" smtClean="0">
                <a:solidFill>
                  <a:schemeClr val="bg2">
                    <a:lumMod val="10000"/>
                  </a:schemeClr>
                </a:solidFill>
                <a:latin typeface="+mj-lt"/>
                <a:cs typeface="Aileron Bold" panose="00000800000000000000" charset="0"/>
                <a:sym typeface="Helvetica Neue"/>
              </a:rPr>
              <a:t>Objective </a:t>
            </a:r>
            <a:r>
              <a:rPr lang="en-IN" altLang="en-US" sz="4000" b="1" i="1" dirty="0">
                <a:solidFill>
                  <a:schemeClr val="bg2">
                    <a:lumMod val="10000"/>
                  </a:schemeClr>
                </a:solidFill>
                <a:latin typeface="+mj-lt"/>
                <a:cs typeface="Aileron Bold" panose="00000800000000000000" charset="0"/>
                <a:sym typeface="Helvetica Neue"/>
              </a:rPr>
              <a:t>3</a:t>
            </a:r>
          </a:p>
        </p:txBody>
      </p:sp>
      <p:sp>
        <p:nvSpPr>
          <p:cNvPr id="244" name="Rectangle"/>
          <p:cNvSpPr/>
          <p:nvPr/>
        </p:nvSpPr>
        <p:spPr>
          <a:xfrm>
            <a:off x="5284470" y="-10478"/>
            <a:ext cx="6943725" cy="687927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ysClr val="windowText" lastClr="000000"/>
                </a:solidFill>
              </a:rPr>
              <a:t>28</a:t>
            </a:fld>
            <a:endParaRPr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8" name="Text Box 5"/>
          <p:cNvSpPr txBox="1"/>
          <p:nvPr/>
        </p:nvSpPr>
        <p:spPr>
          <a:xfrm>
            <a:off x="0" y="3374239"/>
            <a:ext cx="5284469" cy="115929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 defTabSz="1219200" hangingPunct="0"/>
            <a:r>
              <a:rPr lang="en-IN" altLang="en-US" sz="3600" b="1" i="1" dirty="0" smtClean="0">
                <a:solidFill>
                  <a:schemeClr val="bg2">
                    <a:lumMod val="10000"/>
                  </a:schemeClr>
                </a:solidFill>
                <a:latin typeface="+mj-lt"/>
                <a:cs typeface="Aileron Bold" panose="00000800000000000000" charset="0"/>
                <a:sym typeface="Helvetica Neue"/>
              </a:rPr>
              <a:t>Deployment of Model with API</a:t>
            </a:r>
            <a:endParaRPr lang="en-IN" altLang="en-US" sz="3600" b="1" i="1" dirty="0">
              <a:solidFill>
                <a:schemeClr val="bg2">
                  <a:lumMod val="10000"/>
                </a:schemeClr>
              </a:solidFill>
              <a:latin typeface="+mj-lt"/>
              <a:cs typeface="Aileron Bold" panose="00000800000000000000" charset="0"/>
              <a:sym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427" y="1228434"/>
            <a:ext cx="6866573" cy="42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764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" b="2089"/>
          <a:stretch>
            <a:fillRect/>
          </a:stretch>
        </p:blipFill>
        <p:spPr>
          <a:xfrm>
            <a:off x="1029335" y="287259"/>
            <a:ext cx="10133330" cy="606909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29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9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666656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yber"/>
          <p:cNvSpPr txBox="1"/>
          <p:nvPr/>
        </p:nvSpPr>
        <p:spPr>
          <a:xfrm>
            <a:off x="333008" y="1097680"/>
            <a:ext cx="2053005" cy="83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rPr sz="6000" dirty="0"/>
              <a:t>Cyber  </a:t>
            </a:r>
          </a:p>
        </p:txBody>
      </p:sp>
      <p:sp>
        <p:nvSpPr>
          <p:cNvPr id="161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2" name="/ˈsʌɪbə/"/>
          <p:cNvSpPr txBox="1"/>
          <p:nvPr/>
        </p:nvSpPr>
        <p:spPr>
          <a:xfrm>
            <a:off x="2209800" y="1274066"/>
            <a:ext cx="2782930" cy="494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</a:defRPr>
            </a:lvl1pPr>
          </a:lstStyle>
          <a:p>
            <a:r>
              <a:rPr sz="3200" dirty="0"/>
              <a:t>/ˈ</a:t>
            </a:r>
            <a:r>
              <a:rPr sz="3200" dirty="0" err="1"/>
              <a:t>sʌɪbə</a:t>
            </a:r>
            <a:r>
              <a:rPr sz="3200" dirty="0"/>
              <a:t>/</a:t>
            </a:r>
          </a:p>
        </p:txBody>
      </p:sp>
      <p:sp>
        <p:nvSpPr>
          <p:cNvPr id="163" name="Prefix"/>
          <p:cNvSpPr txBox="1"/>
          <p:nvPr/>
        </p:nvSpPr>
        <p:spPr>
          <a:xfrm>
            <a:off x="561608" y="2115999"/>
            <a:ext cx="831638" cy="38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</a:defRPr>
            </a:lvl1pPr>
          </a:lstStyle>
          <a:p>
            <a:r>
              <a:rPr sz="2400" dirty="0"/>
              <a:t>Prefix </a:t>
            </a:r>
          </a:p>
        </p:txBody>
      </p:sp>
      <p:sp>
        <p:nvSpPr>
          <p:cNvPr id="164" name="relating to electronic communication networks and virtual reality."/>
          <p:cNvSpPr txBox="1"/>
          <p:nvPr/>
        </p:nvSpPr>
        <p:spPr>
          <a:xfrm>
            <a:off x="561608" y="2681563"/>
            <a:ext cx="5099974" cy="1380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000">
                <a:solidFill>
                  <a:srgbClr val="000000"/>
                </a:solidFill>
              </a:defRPr>
            </a:lvl1pPr>
          </a:lstStyle>
          <a:p>
            <a:r>
              <a:rPr sz="3200" dirty="0"/>
              <a:t>relating to electronic communication networks and virtual reality.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smtClean="0"/>
              <a:t>29/07/2022</a:t>
            </a:r>
            <a:endParaRPr lang="en-US" sz="1400" b="1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pic>
        <p:nvPicPr>
          <p:cNvPr id="1026" name="Picture 2" descr="What is Cyber? | Webo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654" y="1997600"/>
            <a:ext cx="4069342" cy="289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809098"/>
            <a:ext cx="695416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u="sng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sz="1000" u="sng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www.oxfordlearnersdictionaries.com</a:t>
            </a:r>
            <a:endParaRPr lang="en-US" sz="1000" u="sng" dirty="0" smtClean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u="sng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1000" u="sng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definition/english/cyber#:~:</a:t>
            </a:r>
            <a:r>
              <a:rPr lang="en-US" sz="1000" u="sng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text=cyber%2Dombining%20form,communication%20networks%2C%20especially%20the%20internet</a:t>
            </a:r>
            <a:endParaRPr lang="en-US" sz="1000" b="0" u="sng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9574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ysClr val="windowText" lastClr="000000"/>
                </a:solidFill>
              </a:rPr>
              <a:t>30</a:t>
            </a:fld>
            <a:endParaRPr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537769"/>
            <a:ext cx="10021699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21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sz="1400" b="1">
                <a:solidFill>
                  <a:sysClr val="windowText" lastClr="000000"/>
                </a:solidFill>
              </a:rPr>
              <a:t>31</a:t>
            </a:fld>
            <a:endParaRPr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8" name="Text Box 5"/>
          <p:cNvSpPr txBox="1"/>
          <p:nvPr/>
        </p:nvSpPr>
        <p:spPr>
          <a:xfrm>
            <a:off x="0" y="161278"/>
            <a:ext cx="12192000" cy="60529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lstStyle/>
          <a:p>
            <a:pPr algn="ctr"/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in Discord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792524"/>
            <a:ext cx="10317480" cy="55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3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50" name="Timeline"/>
          <p:cNvSpPr txBox="1"/>
          <p:nvPr/>
        </p:nvSpPr>
        <p:spPr>
          <a:xfrm>
            <a:off x="0" y="3087883"/>
            <a:ext cx="6954167" cy="68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80000"/>
              </a:lnSpc>
              <a:defRPr sz="11600" b="1" spc="-232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sz="5000" dirty="0" smtClean="0">
                <a:latin typeface="+mj-lt"/>
              </a:rPr>
              <a:t>Time Line</a:t>
            </a:r>
            <a:endParaRPr sz="5000" dirty="0">
              <a:latin typeface="+mj-lt"/>
            </a:endParaRPr>
          </a:p>
        </p:txBody>
      </p:sp>
      <p:pic>
        <p:nvPicPr>
          <p:cNvPr id="251" name="IMG_0418.jpeg" descr="IMG_041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7061" y="189096"/>
            <a:ext cx="2959547" cy="2959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G_0419.png" descr="IMG_04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32145" y="3218062"/>
            <a:ext cx="3068869" cy="30688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32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37815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33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" y="234519"/>
            <a:ext cx="12103226" cy="6121831"/>
          </a:xfrm>
          <a:prstGeom prst="rect">
            <a:avLst/>
          </a:prstGeom>
        </p:spPr>
      </p:pic>
      <p:sp>
        <p:nvSpPr>
          <p:cNvPr id="7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703401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Source </a:t>
            </a:r>
            <a:r>
              <a:rPr lang="en-US" b="1" dirty="0"/>
              <a:t>C</a:t>
            </a:r>
            <a:r>
              <a:rPr lang="en-US" b="1" dirty="0" smtClean="0"/>
              <a:t>itation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34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345675" y="1599651"/>
            <a:ext cx="11500649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www.broadbandsearch.net/blog/cyber-bullying-statistics/amp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www.kaggle.com/andrewmvd/cyberbullying-classification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https://www.oxfordlearnersdictionaries.com/definition/english/cyberbully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7141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075267" y="2816384"/>
            <a:ext cx="3513783" cy="82073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25400" tIns="25400" rIns="25400" bIns="25400" numCol="1" spcCol="38100" rtlCol="0" anchor="ctr" forceAA="0">
            <a:spAutoFit/>
          </a:bodyPr>
          <a:lstStyle/>
          <a:p>
            <a:pPr algn="ctr" defTabSz="1219200" hangingPunct="0"/>
            <a:r>
              <a:rPr lang="en-IN" altLang="en-US" sz="5000">
                <a:solidFill>
                  <a:schemeClr val="bg2">
                    <a:lumMod val="10000"/>
                  </a:schemeClr>
                </a:solidFill>
                <a:latin typeface="Aileron Bold" panose="00000800000000000000" charset="0"/>
                <a:cs typeface="Aileron Bold" panose="00000800000000000000" charset="0"/>
                <a:sym typeface="Helvetica Neue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6480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yber"/>
          <p:cNvSpPr txBox="1"/>
          <p:nvPr/>
        </p:nvSpPr>
        <p:spPr>
          <a:xfrm>
            <a:off x="333008" y="1097680"/>
            <a:ext cx="2053005" cy="83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rPr lang="en-US" sz="6000" dirty="0"/>
              <a:t>Bully  </a:t>
            </a:r>
          </a:p>
        </p:txBody>
      </p:sp>
      <p:sp>
        <p:nvSpPr>
          <p:cNvPr id="161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2" name="/ˈsʌɪbə/"/>
          <p:cNvSpPr txBox="1"/>
          <p:nvPr/>
        </p:nvSpPr>
        <p:spPr>
          <a:xfrm>
            <a:off x="2209800" y="1274066"/>
            <a:ext cx="2782930" cy="494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/ˈ</a:t>
            </a:r>
            <a:r>
              <a:rPr lang="en-US" sz="3200" dirty="0" err="1"/>
              <a:t>bʊli</a:t>
            </a:r>
            <a:r>
              <a:rPr lang="en-US" sz="3200" dirty="0"/>
              <a:t>/</a:t>
            </a:r>
          </a:p>
        </p:txBody>
      </p:sp>
      <p:sp>
        <p:nvSpPr>
          <p:cNvPr id="163" name="Prefix"/>
          <p:cNvSpPr txBox="1"/>
          <p:nvPr/>
        </p:nvSpPr>
        <p:spPr>
          <a:xfrm>
            <a:off x="561608" y="2115999"/>
            <a:ext cx="702821" cy="38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</a:defRPr>
            </a:lvl1pPr>
          </a:lstStyle>
          <a:p>
            <a:r>
              <a:rPr lang="en-US" sz="2400" dirty="0"/>
              <a:t>Verb </a:t>
            </a:r>
          </a:p>
        </p:txBody>
      </p:sp>
      <p:sp>
        <p:nvSpPr>
          <p:cNvPr id="164" name="relating to electronic communication networks and virtual reality."/>
          <p:cNvSpPr txBox="1"/>
          <p:nvPr/>
        </p:nvSpPr>
        <p:spPr>
          <a:xfrm>
            <a:off x="561608" y="2681563"/>
            <a:ext cx="5099974" cy="1380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0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Seek to harm, intimate or coerce (someone perceived as vulnerable).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smtClean="0"/>
              <a:t>29/07/2022</a:t>
            </a:r>
            <a:endParaRPr lang="en-US" sz="1400" b="1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pic>
        <p:nvPicPr>
          <p:cNvPr id="10" name="IMG_0401.png" descr="IMG_04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1975" y="357730"/>
            <a:ext cx="2786426" cy="278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G_0402.jpeg" descr="IMG_040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4349" y="3413365"/>
            <a:ext cx="2795843" cy="279584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0" y="5711888"/>
            <a:ext cx="695416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u="sng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https://www.oxfordlearnersdictionaries.com/definition/english/bully_1</a:t>
            </a:r>
            <a:r>
              <a:rPr lang="en-US" sz="1100" u="sng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#:~</a:t>
            </a:r>
            <a:r>
              <a:rPr lang="en-US" sz="1100" u="sng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algn="ctr"/>
            <a:r>
              <a:rPr lang="en-US" sz="1100" u="sng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</a:t>
            </a:r>
            <a:r>
              <a:rPr lang="en-US" sz="1100" u="sng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=%2F%CB%88b%CA%8Ali%2F-,%2F%CB%88b%CA%8Ali%2F,frighten%20or%20hurt%20weaker%20people</a:t>
            </a:r>
            <a:endParaRPr lang="en-US" sz="1100" b="0" u="sng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41906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smtClean="0"/>
              <a:t>29/07/2022</a:t>
            </a:r>
            <a:endParaRPr lang="en-US" sz="1400" b="1" dirty="0"/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1" t="7112" r="15630" b="6445"/>
          <a:stretch/>
        </p:blipFill>
        <p:spPr>
          <a:xfrm>
            <a:off x="7210884" y="251822"/>
            <a:ext cx="4754881" cy="6104528"/>
          </a:xfrm>
          <a:prstGeom prst="rect">
            <a:avLst/>
          </a:prstGeom>
        </p:spPr>
      </p:pic>
      <p:sp>
        <p:nvSpPr>
          <p:cNvPr id="7" name="relating to electronic communication networks and virtual reality."/>
          <p:cNvSpPr txBox="1"/>
          <p:nvPr/>
        </p:nvSpPr>
        <p:spPr>
          <a:xfrm>
            <a:off x="-1" y="3124761"/>
            <a:ext cx="6954165" cy="494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000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sz="3200" dirty="0" smtClean="0"/>
              <a:t>Anti – Bullying Poster in SRET Campus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56963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yber"/>
          <p:cNvSpPr txBox="1"/>
          <p:nvPr/>
        </p:nvSpPr>
        <p:spPr>
          <a:xfrm>
            <a:off x="333008" y="1097680"/>
            <a:ext cx="4353292" cy="83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0000"/>
                </a:solidFill>
              </a:defRPr>
            </a:lvl1pPr>
          </a:lstStyle>
          <a:p>
            <a:r>
              <a:rPr lang="en-US" sz="5400" dirty="0"/>
              <a:t>Cyber </a:t>
            </a:r>
            <a:r>
              <a:rPr lang="en-US" sz="5400" dirty="0" smtClean="0"/>
              <a:t>Bullying  </a:t>
            </a:r>
            <a:endParaRPr lang="en-US" sz="5400" dirty="0"/>
          </a:p>
        </p:txBody>
      </p:sp>
      <p:sp>
        <p:nvSpPr>
          <p:cNvPr id="161" name="Rectangle"/>
          <p:cNvSpPr/>
          <p:nvPr/>
        </p:nvSpPr>
        <p:spPr>
          <a:xfrm>
            <a:off x="6954167" y="-10617"/>
            <a:ext cx="5268317" cy="687923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2" name="/ˈsʌɪbə/"/>
          <p:cNvSpPr txBox="1"/>
          <p:nvPr/>
        </p:nvSpPr>
        <p:spPr>
          <a:xfrm>
            <a:off x="4270117" y="1274063"/>
            <a:ext cx="2782930" cy="494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/ˈ</a:t>
            </a:r>
            <a:r>
              <a:rPr lang="en-US" sz="3200" dirty="0" err="1"/>
              <a:t>sʌɪbəˌbʊlɪɪŋ</a:t>
            </a:r>
            <a:r>
              <a:rPr lang="en-US" sz="3200" dirty="0"/>
              <a:t>/</a:t>
            </a:r>
          </a:p>
        </p:txBody>
      </p:sp>
      <p:sp>
        <p:nvSpPr>
          <p:cNvPr id="163" name="Prefix"/>
          <p:cNvSpPr txBox="1"/>
          <p:nvPr/>
        </p:nvSpPr>
        <p:spPr>
          <a:xfrm>
            <a:off x="561608" y="2115999"/>
            <a:ext cx="804707" cy="38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</a:defRPr>
            </a:lvl1pPr>
          </a:lstStyle>
          <a:p>
            <a:r>
              <a:rPr lang="en-US" sz="2400" dirty="0" smtClean="0"/>
              <a:t>Noun </a:t>
            </a:r>
            <a:endParaRPr lang="en-US" sz="2400" dirty="0"/>
          </a:p>
        </p:txBody>
      </p:sp>
      <p:sp>
        <p:nvSpPr>
          <p:cNvPr id="164" name="relating to electronic communication networks and virtual reality."/>
          <p:cNvSpPr txBox="1"/>
          <p:nvPr/>
        </p:nvSpPr>
        <p:spPr>
          <a:xfrm>
            <a:off x="561608" y="2681563"/>
            <a:ext cx="5099974" cy="226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0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the use of electronic communication to bully a person, typically by sending messages of an intimidating or threatening nature.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smtClean="0"/>
              <a:t>29/07/2022</a:t>
            </a:r>
            <a:endParaRPr lang="en-US" sz="1400" b="1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pic>
        <p:nvPicPr>
          <p:cNvPr id="10" name="IMG_0401.png" descr="IMG_04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1975" y="357730"/>
            <a:ext cx="2786426" cy="278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G_0402.jpeg" descr="IMG_040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4349" y="3413365"/>
            <a:ext cx="2795843" cy="279584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5720" y="5925463"/>
            <a:ext cx="6908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https://www.oxfordlearnersdictionaries.com/definition/english/cyberbully</a:t>
            </a:r>
            <a:r>
              <a:rPr lang="en-US" sz="1100" u="sng" dirty="0" smtClean="0">
                <a:solidFill>
                  <a:schemeClr val="accent1">
                    <a:lumMod val="75000"/>
                  </a:schemeClr>
                </a:solidFill>
                <a:hlinkClick r:id="rId4"/>
              </a:rPr>
              <a:t>#:~</a:t>
            </a:r>
            <a:r>
              <a:rPr lang="en-US" sz="1100" u="sng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ctr"/>
            <a:r>
              <a:rPr lang="en-US" sz="1100" u="sng" dirty="0" smtClean="0">
                <a:solidFill>
                  <a:schemeClr val="accent1">
                    <a:lumMod val="75000"/>
                  </a:schemeClr>
                </a:solidFill>
              </a:rPr>
              <a:t>text</a:t>
            </a:r>
            <a:r>
              <a:rPr lang="en-US" sz="1100" u="sng" dirty="0">
                <a:solidFill>
                  <a:schemeClr val="accent1">
                    <a:lumMod val="75000"/>
                  </a:schemeClr>
                </a:solidFill>
              </a:rPr>
              <a:t>=%2F%CB%88sa%C9%AAb%C9%99rb%CA%8Ali%2F,to%20frighten%20or%20upset%20somebody</a:t>
            </a:r>
          </a:p>
        </p:txBody>
      </p:sp>
    </p:spTree>
    <p:extLst>
      <p:ext uri="{BB962C8B-B14F-4D97-AF65-F5344CB8AC3E}">
        <p14:creationId xmlns:p14="http://schemas.microsoft.com/office/powerpoint/2010/main" val="3376412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G_0408.png" descr="IMG_04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7167" y="288115"/>
            <a:ext cx="9217665" cy="56580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smtClean="0"/>
              <a:t>29/07/2022</a:t>
            </a:r>
            <a:endParaRPr lang="en-US" sz="1400" b="1" dirty="0"/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3" name="Rectangle 2"/>
          <p:cNvSpPr/>
          <p:nvPr/>
        </p:nvSpPr>
        <p:spPr>
          <a:xfrm>
            <a:off x="3821049" y="5946166"/>
            <a:ext cx="454989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u="sng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https://www.broadbandsearch.net/blog/cyber-bullying-statistics/amp</a:t>
            </a:r>
            <a:endParaRPr lang="en-US" sz="1200" b="0" u="sng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0454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G_0409.png" descr="IMG_04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1851" y="236272"/>
            <a:ext cx="8868294" cy="57098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z="1400" b="1" smtClean="0">
                <a:solidFill>
                  <a:schemeClr val="tx1"/>
                </a:solidFill>
              </a:rPr>
              <a:t>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6" name="Rectangle 5"/>
          <p:cNvSpPr/>
          <p:nvPr/>
        </p:nvSpPr>
        <p:spPr>
          <a:xfrm>
            <a:off x="3821049" y="5946166"/>
            <a:ext cx="454989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u="sng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https://www.broadbandsearch.net/blog/cyber-bullying-statistics/amp</a:t>
            </a:r>
            <a:endParaRPr lang="en-US" sz="1200" b="0" u="sng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9284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G_0410.jpeg" descr="IMG_04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191" y="500760"/>
            <a:ext cx="9843618" cy="544540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C5CD-6F61-497F-840C-3CA4C3468830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21049" y="5946166"/>
            <a:ext cx="454989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u="sng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https://www.broadbandsearch.net/blog/cyber-bullying-statistics/amp</a:t>
            </a:r>
            <a:endParaRPr lang="en-US" sz="1200" b="0" u="sng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INT 200</a:t>
            </a:r>
            <a:endParaRPr lang="en-US" sz="1400" b="1" dirty="0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29/07/2022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304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3993</TotalTime>
  <Words>621</Words>
  <Application>Microsoft Office PowerPoint</Application>
  <PresentationFormat>Widescreen</PresentationFormat>
  <Paragraphs>209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Aileron</vt:lpstr>
      <vt:lpstr>Aileron Bold</vt:lpstr>
      <vt:lpstr>Arial</vt:lpstr>
      <vt:lpstr>Calibri</vt:lpstr>
      <vt:lpstr>Calibri Light</vt:lpstr>
      <vt:lpstr>Helvetica Neue</vt:lpstr>
      <vt:lpstr>Helvetica Neue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for  Cyber Bully Analysis</vt:lpstr>
      <vt:lpstr>Data Analysis</vt:lpstr>
      <vt:lpstr>Data Cleaning</vt:lpstr>
      <vt:lpstr>Data Visualization</vt:lpstr>
      <vt:lpstr>PowerPoint Presentation</vt:lpstr>
      <vt:lpstr>Data Visualization</vt:lpstr>
      <vt:lpstr>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 FOR CYBERBULLY DETECTION</dc:title>
  <dc:creator>ShanmugaSundaram R</dc:creator>
  <cp:lastModifiedBy>ShanmugaSundaram R</cp:lastModifiedBy>
  <cp:revision>57</cp:revision>
  <dcterms:created xsi:type="dcterms:W3CDTF">2022-07-23T13:07:38Z</dcterms:created>
  <dcterms:modified xsi:type="dcterms:W3CDTF">2022-07-29T04:01:58Z</dcterms:modified>
</cp:coreProperties>
</file>